
<file path=[Content_Types].xml><?xml version="1.0" encoding="utf-8"?>
<Types xmlns="http://schemas.openxmlformats.org/package/2006/content-types"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448" r:id="rId5"/>
    <p:sldId id="2462" r:id="rId6"/>
    <p:sldId id="259" r:id="rId7"/>
    <p:sldId id="2451" r:id="rId8"/>
    <p:sldId id="2463" r:id="rId9"/>
    <p:sldId id="260" r:id="rId10"/>
    <p:sldId id="2464" r:id="rId11"/>
    <p:sldId id="2465" r:id="rId12"/>
    <p:sldId id="2466" r:id="rId13"/>
    <p:sldId id="2467" r:id="rId14"/>
    <p:sldId id="2468" r:id="rId15"/>
    <p:sldId id="2469" r:id="rId16"/>
    <p:sldId id="2470" r:id="rId17"/>
    <p:sldId id="2471" r:id="rId18"/>
    <p:sldId id="2472" r:id="rId19"/>
    <p:sldId id="2473" r:id="rId20"/>
    <p:sldId id="262" r:id="rId21"/>
    <p:sldId id="2436" r:id="rId22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033" autoAdjust="0"/>
  </p:normalViewPr>
  <p:slideViewPr>
    <p:cSldViewPr snapToGrid="0">
      <p:cViewPr varScale="1">
        <p:scale>
          <a:sx n="117" d="100"/>
          <a:sy n="117" d="100"/>
        </p:scale>
        <p:origin x="294" y="102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99" d="100"/>
          <a:sy n="99" d="100"/>
        </p:scale>
        <p:origin x="28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D186FAF-75DC-4475-BFD3-2BBF0362E69F}" type="datetime1">
              <a:rPr lang="ru-RU" smtClean="0"/>
              <a:t>17.12.2021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5AE8BC-2AB3-9E4C-9797-2A6F8A74C7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E4CBF-580E-42B3-853B-FB8357E4BAB9}" type="datetime1">
              <a:rPr lang="ru-RU" smtClean="0"/>
              <a:pPr/>
              <a:t>17.12.2021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8B34ED-4CDD-41C9-90F7-D768D5559A6F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6574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7520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5637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4673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13910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37130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71633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13299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4061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5261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2508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0755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1632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8446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9112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7856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звание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922140"/>
            <a:ext cx="5167313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pPr rtl="0"/>
            <a:r>
              <a:rPr lang="ru-RU" spc="300" noProof="0"/>
              <a:t>ГОДОВОЙ ОБЗОР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 rtlCol="0"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pPr rtl="0"/>
            <a:r>
              <a:rPr lang="ru-RU" noProof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416550" cy="6858000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6" name="Объект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ru-RU" sz="1600" noProof="0">
                <a:cs typeface="Biome Light" panose="020B0303030204020804" pitchFamily="34" charset="0"/>
              </a:rPr>
              <a:t>Образец текста.</a:t>
            </a:r>
          </a:p>
          <a:p>
            <a:pPr marL="0" indent="0" rtl="0">
              <a:buNone/>
            </a:pPr>
            <a:endParaRPr lang="ru-RU" noProof="0"/>
          </a:p>
        </p:txBody>
      </p:sp>
      <p:sp>
        <p:nvSpPr>
          <p:cNvPr id="17" name="Номер слайда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7" name="Заголовок 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 rtlCol="0">
            <a:noAutofit/>
          </a:bodyPr>
          <a:lstStyle/>
          <a:p>
            <a:pPr rtl="0"/>
            <a:r>
              <a:rPr lang="ru-RU" sz="4000" spc="300" noProof="0"/>
              <a:t>Образец заголовка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1" name="Текст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32" name="Текст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33" name="Текст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34" name="Место для изображения из Интернета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ru-RU" noProof="0"/>
              <a:t>Значок</a:t>
            </a:r>
          </a:p>
        </p:txBody>
      </p:sp>
      <p:sp>
        <p:nvSpPr>
          <p:cNvPr id="35" name="Место для изображения из Интернета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ru-RU" noProof="0"/>
              <a:t>Значок</a:t>
            </a:r>
          </a:p>
        </p:txBody>
      </p:sp>
      <p:sp>
        <p:nvSpPr>
          <p:cNvPr id="36" name="Место для изображения из Интернета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ru-RU" noProof="0"/>
              <a:t>Значок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вест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pPr rtl="0"/>
            <a:r>
              <a:rPr lang="ru-RU" noProof="0"/>
              <a:t>Название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 rtlCol="0"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ве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 rtl="0"/>
            <a:r>
              <a:rPr lang="ru-RU" noProof="0"/>
              <a:t>ОБРАЗЕЦ ТЕКСТА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416550" cy="6846932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6" name="Объект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ru-RU" sz="1600" noProof="0">
                <a:cs typeface="Biome Light" panose="020B0303030204020804" pitchFamily="34" charset="0"/>
              </a:rPr>
              <a:t>Образец текста.</a:t>
            </a:r>
          </a:p>
          <a:p>
            <a:pPr marL="0" indent="0" rtl="0">
              <a:buNone/>
            </a:pPr>
            <a:endParaRPr lang="ru-RU" noProof="0"/>
          </a:p>
        </p:txBody>
      </p:sp>
      <p:sp>
        <p:nvSpPr>
          <p:cNvPr id="17" name="Номер слайда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рыв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rtlCol="0" anchor="b"/>
          <a:lstStyle>
            <a:lvl1pPr algn="l">
              <a:defRPr sz="6000" spc="3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>
            <a:noAutofit/>
          </a:bodyPr>
          <a:lstStyle>
            <a:lvl1pPr algn="l">
              <a:defRPr sz="3200" spc="300"/>
            </a:lvl1pPr>
          </a:lstStyle>
          <a:p>
            <a:pPr rtl="0"/>
            <a:r>
              <a:rPr lang="ru-RU" noProof="0"/>
              <a:t>МЕСТО ДЛЯ ЗАГОЛОВКА СЛАЙДА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92279" y="1263841"/>
            <a:ext cx="4018722" cy="4636392"/>
          </a:xfrm>
        </p:spPr>
        <p:txBody>
          <a:bodyPr lIns="0" rIns="0" rtlCol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9" name="Номер слайда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366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9" name="Рисунок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513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0" name="Рисунок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66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1" name="Рисунок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513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2" name="Рисунок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366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3" name="Рисунок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0513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 rtlCol="0">
            <a:noAutofit/>
          </a:bodyPr>
          <a:lstStyle>
            <a:lvl1pPr>
              <a:defRPr sz="4800" spc="3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 rtlCol="0"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2 столбц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Заголовок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ru-RU" sz="4800" noProof="0"/>
              <a:t>Образец заголовка</a:t>
            </a:r>
          </a:p>
        </p:txBody>
      </p:sp>
      <p:sp>
        <p:nvSpPr>
          <p:cNvPr id="19" name="Рисунок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78601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8" name="Рисунок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9900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9107" y="3864355"/>
            <a:ext cx="5157787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ru-RU" spc="300" noProof="0">
                <a:solidFill>
                  <a:schemeClr val="tx1"/>
                </a:solidFill>
              </a:rPr>
              <a:t>Щелкните, чтобы изменить стили текста образца слайда</a:t>
            </a:r>
          </a:p>
        </p:txBody>
      </p:sp>
      <p:sp>
        <p:nvSpPr>
          <p:cNvPr id="11" name="Объект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9107" y="4531139"/>
            <a:ext cx="5157787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ru-RU" sz="1400" noProof="0">
                <a:solidFill>
                  <a:schemeClr val="tx1"/>
                </a:solidFill>
              </a:rPr>
              <a:t>Щелкните, чтобы изменить стили текста образца слайда</a:t>
            </a:r>
          </a:p>
        </p:txBody>
      </p:sp>
      <p:sp>
        <p:nvSpPr>
          <p:cNvPr id="12" name="Текст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65107" y="3864355"/>
            <a:ext cx="5183188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ru-RU" spc="300" noProof="0">
                <a:solidFill>
                  <a:schemeClr val="tx1"/>
                </a:solidFill>
              </a:rPr>
              <a:t>Щелкните, чтобы изменить стили текста образца слайда</a:t>
            </a:r>
          </a:p>
        </p:txBody>
      </p:sp>
      <p:sp>
        <p:nvSpPr>
          <p:cNvPr id="14" name="Объект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565107" y="4531139"/>
            <a:ext cx="5183188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ru-RU" sz="1400" noProof="0">
                <a:solidFill>
                  <a:schemeClr val="tx1"/>
                </a:solidFill>
              </a:rPr>
              <a:t>Щелкните, чтобы изменить стили текста образца слайда</a:t>
            </a:r>
          </a:p>
        </p:txBody>
      </p:sp>
      <p:sp>
        <p:nvSpPr>
          <p:cNvPr id="20" name="Номер слайда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3 столбц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ru-RU" sz="4800" noProof="0"/>
              <a:t>Образец заголовка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60438" y="1624013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5" name="Рисунок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42155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6" name="Рисунок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22920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9" name="Текст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30" name="Текст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31" name="Номер слайда 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31.jp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jpg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37.jpg"/><Relationship Id="rId7" Type="http://schemas.openxmlformats.org/officeDocument/2006/relationships/image" Target="../media/image4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43.jp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49.jpg"/><Relationship Id="rId7" Type="http://schemas.openxmlformats.org/officeDocument/2006/relationships/image" Target="../media/image5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3" Type="http://schemas.openxmlformats.org/officeDocument/2006/relationships/image" Target="../media/image55.jpg"/><Relationship Id="rId7" Type="http://schemas.openxmlformats.org/officeDocument/2006/relationships/image" Target="../media/image5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jpg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g"/><Relationship Id="rId3" Type="http://schemas.openxmlformats.org/officeDocument/2006/relationships/image" Target="../media/image61.jp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jpg"/><Relationship Id="rId5" Type="http://schemas.openxmlformats.org/officeDocument/2006/relationships/image" Target="../media/image63.jp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g"/><Relationship Id="rId3" Type="http://schemas.openxmlformats.org/officeDocument/2006/relationships/image" Target="../media/image67.JPG"/><Relationship Id="rId7" Type="http://schemas.openxmlformats.org/officeDocument/2006/relationships/image" Target="../media/image7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JPG"/><Relationship Id="rId5" Type="http://schemas.openxmlformats.org/officeDocument/2006/relationships/image" Target="../media/image69.JPG"/><Relationship Id="rId4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f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4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1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10" Type="http://schemas.openxmlformats.org/officeDocument/2006/relationships/image" Target="../media/image80.svg"/><Relationship Id="rId4" Type="http://schemas.microsoft.com/office/2007/relationships/hdphoto" Target="../media/hdphoto1.wdp"/><Relationship Id="rId9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fif"/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f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абстрактное изображение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METRA TECHNOLOGY GROUP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ru-RU" dirty="0"/>
              <a:t>10.12.2021Г.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ru-RU" dirty="0" err="1"/>
              <a:t>НАпРАВЛЕНИЕ</a:t>
            </a:r>
            <a:r>
              <a:rPr lang="ru-RU" dirty="0"/>
              <a:t> «</a:t>
            </a:r>
            <a:r>
              <a:rPr lang="ru-RU" dirty="0" err="1"/>
              <a:t>кас</a:t>
            </a:r>
            <a:r>
              <a:rPr lang="ru-RU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0" y="365125"/>
            <a:ext cx="4535715" cy="573989"/>
          </a:xfrm>
        </p:spPr>
        <p:txBody>
          <a:bodyPr rtlCol="0"/>
          <a:lstStyle/>
          <a:p>
            <a:pPr rtl="0"/>
            <a:r>
              <a:rPr lang="ru-RU" sz="2800" b="1" dirty="0"/>
              <a:t>Рольганги приводные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11BDE68-0A80-4D82-92C3-76544DD8F07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695" r="2695"/>
          <a:stretch/>
        </p:blipFill>
        <p:spPr>
          <a:xfrm>
            <a:off x="736600" y="365125"/>
            <a:ext cx="2997200" cy="1781979"/>
          </a:xfr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40533F4-86F2-4B1E-96A3-2FA4F436D3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10363" b="10363"/>
          <a:stretch/>
        </p:blipFill>
        <p:spPr>
          <a:xfrm>
            <a:off x="4051300" y="365125"/>
            <a:ext cx="2997200" cy="1781979"/>
          </a:xfr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8BC2A5A-7F05-4444-8281-26D53119418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t="20524" b="20524"/>
          <a:stretch/>
        </p:blipFill>
        <p:spPr>
          <a:xfrm>
            <a:off x="736600" y="2422525"/>
            <a:ext cx="2997200" cy="1781979"/>
          </a:xfr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F3616EE-41A1-44FC-B25A-038F0C3213D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 t="10363" b="10363"/>
          <a:stretch/>
        </p:blipFill>
        <p:spPr>
          <a:xfrm>
            <a:off x="4051300" y="2422525"/>
            <a:ext cx="2997200" cy="1781979"/>
          </a:xfr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708FFA5-E81C-4FD0-970D-C71D36C8D36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7"/>
          <a:srcRect t="10363" b="10363"/>
          <a:stretch/>
        </p:blipFill>
        <p:spPr>
          <a:xfrm>
            <a:off x="736600" y="4479925"/>
            <a:ext cx="2997200" cy="1781979"/>
          </a:xfr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AFBBF42-7056-4477-896E-1E8073CB4729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8"/>
          <a:srcRect t="10363" b="10363"/>
          <a:stretch/>
        </p:blipFill>
        <p:spPr>
          <a:xfrm>
            <a:off x="4051300" y="4479925"/>
            <a:ext cx="2997200" cy="1781979"/>
          </a:xfrm>
        </p:spPr>
      </p:pic>
      <p:sp>
        <p:nvSpPr>
          <p:cNvPr id="13" name="Объект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000" y="1263841"/>
            <a:ext cx="4445001" cy="4636392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ru-RU" sz="1500" dirty="0"/>
              <a:t>    Приводные роликовые транспортеры (рольганги) – это самый распространенный способ перемещения паллеты с готовой продукцией. Как правило, приводной рольганг представляет собой единый модуль (секция) фиксированной длины, со своим электроприводом.</a:t>
            </a:r>
          </a:p>
          <a:p>
            <a:pPr marL="0" indent="0" rtl="0">
              <a:buNone/>
            </a:pPr>
            <a:r>
              <a:rPr lang="ru-RU" sz="1500" dirty="0"/>
              <a:t>     Грузоподъемность рольганга определяется диаметром роликов и мощностью привода.</a:t>
            </a:r>
          </a:p>
          <a:p>
            <a:pPr marL="0" indent="0" rtl="0">
              <a:buNone/>
            </a:pPr>
            <a:r>
              <a:rPr lang="ru-RU" sz="1500" dirty="0"/>
              <a:t>     Размещение секций друг за другом обеспечивает перемещение паллеты с продуктом на любые расстояния.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9F2A82-A1C3-4571-9ED3-A0EC07989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2045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0" y="365125"/>
            <a:ext cx="4535715" cy="573989"/>
          </a:xfrm>
        </p:spPr>
        <p:txBody>
          <a:bodyPr rtlCol="0"/>
          <a:lstStyle/>
          <a:p>
            <a:pPr rtl="0"/>
            <a:r>
              <a:rPr lang="ru-RU" sz="2800" b="1" dirty="0"/>
              <a:t>Рольганги гравитационные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11BDE68-0A80-4D82-92C3-76544DD8F07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3620" b="13620"/>
          <a:stretch/>
        </p:blipFill>
        <p:spPr>
          <a:xfrm>
            <a:off x="736600" y="365125"/>
            <a:ext cx="2997200" cy="1781979"/>
          </a:xfr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40533F4-86F2-4B1E-96A3-2FA4F436D3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5755" b="5755"/>
          <a:stretch/>
        </p:blipFill>
        <p:spPr>
          <a:xfrm>
            <a:off x="4051300" y="365125"/>
            <a:ext cx="2997200" cy="1781979"/>
          </a:xfr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8BC2A5A-7F05-4444-8281-26D53119418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t="17461" b="17461"/>
          <a:stretch/>
        </p:blipFill>
        <p:spPr>
          <a:xfrm>
            <a:off x="736600" y="2422525"/>
            <a:ext cx="2997200" cy="1781979"/>
          </a:xfr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F3616EE-41A1-44FC-B25A-038F0C3213D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 t="20273" b="20273"/>
          <a:stretch/>
        </p:blipFill>
        <p:spPr>
          <a:xfrm>
            <a:off x="4051300" y="2422525"/>
            <a:ext cx="2997200" cy="1781979"/>
          </a:xfr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708FFA5-E81C-4FD0-970D-C71D36C8D36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7"/>
          <a:srcRect l="2823" r="2823"/>
          <a:stretch/>
        </p:blipFill>
        <p:spPr>
          <a:xfrm>
            <a:off x="736600" y="4479925"/>
            <a:ext cx="2997200" cy="1781979"/>
          </a:xfr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AFBBF42-7056-4477-896E-1E8073CB4729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8"/>
          <a:srcRect t="5884" b="5884"/>
          <a:stretch/>
        </p:blipFill>
        <p:spPr>
          <a:xfrm>
            <a:off x="4051300" y="4479925"/>
            <a:ext cx="2997200" cy="1781979"/>
          </a:xfrm>
        </p:spPr>
      </p:pic>
      <p:sp>
        <p:nvSpPr>
          <p:cNvPr id="13" name="Объект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000" y="1263841"/>
            <a:ext cx="4445001" cy="4636392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ru-RU" sz="1500" dirty="0"/>
              <a:t>    Гравитационные роликовые имеют наклон в 3-5 градусов и обеспечивают перемещение паллет с готовой продукцией за счет собственной массы. </a:t>
            </a:r>
          </a:p>
          <a:p>
            <a:pPr marL="0" indent="0" rtl="0">
              <a:buNone/>
            </a:pPr>
            <a:r>
              <a:rPr lang="ru-RU" sz="1500" dirty="0"/>
              <a:t>     Применяются, в основном, на складах хранения, использующих принцип </a:t>
            </a:r>
            <a:r>
              <a:rPr lang="en-US" sz="1500" dirty="0"/>
              <a:t>FIFO</a:t>
            </a:r>
            <a:r>
              <a:rPr lang="ru-RU" sz="1500" dirty="0"/>
              <a:t> (</a:t>
            </a:r>
            <a:r>
              <a:rPr lang="en-US" sz="1500" dirty="0"/>
              <a:t>First</a:t>
            </a:r>
            <a:r>
              <a:rPr lang="ru-RU" sz="1500" dirty="0"/>
              <a:t> </a:t>
            </a:r>
            <a:r>
              <a:rPr lang="en-US" sz="1500" dirty="0"/>
              <a:t>In First Out)</a:t>
            </a:r>
            <a:r>
              <a:rPr lang="ru-RU" sz="1500" dirty="0"/>
              <a:t>.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9F2A82-A1C3-4571-9ED3-A0EC07989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1326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0" y="365125"/>
            <a:ext cx="4535715" cy="573989"/>
          </a:xfrm>
        </p:spPr>
        <p:txBody>
          <a:bodyPr rtlCol="0"/>
          <a:lstStyle/>
          <a:p>
            <a:pPr rtl="0"/>
            <a:r>
              <a:rPr lang="ru-RU" sz="2800" b="1" dirty="0"/>
              <a:t>Лифты и поворотные столы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11BDE68-0A80-4D82-92C3-76544DD8F07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2436" b="2436"/>
          <a:stretch/>
        </p:blipFill>
        <p:spPr>
          <a:xfrm>
            <a:off x="736600" y="365125"/>
            <a:ext cx="2997200" cy="1781979"/>
          </a:xfr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40533F4-86F2-4B1E-96A3-2FA4F436D3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14184" b="14184"/>
          <a:stretch/>
        </p:blipFill>
        <p:spPr>
          <a:xfrm>
            <a:off x="4051300" y="365125"/>
            <a:ext cx="2997200" cy="1781979"/>
          </a:xfr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8BC2A5A-7F05-4444-8281-26D53119418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t="10363" b="10363"/>
          <a:stretch/>
        </p:blipFill>
        <p:spPr>
          <a:xfrm>
            <a:off x="736600" y="2422525"/>
            <a:ext cx="2997200" cy="1781979"/>
          </a:xfr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F3616EE-41A1-44FC-B25A-038F0C3213D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 t="10363" b="10363"/>
          <a:stretch/>
        </p:blipFill>
        <p:spPr>
          <a:xfrm>
            <a:off x="4051300" y="2422525"/>
            <a:ext cx="2997200" cy="1781979"/>
          </a:xfr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708FFA5-E81C-4FD0-970D-C71D36C8D36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7"/>
          <a:srcRect t="10363" b="10363"/>
          <a:stretch/>
        </p:blipFill>
        <p:spPr>
          <a:xfrm>
            <a:off x="736600" y="4479925"/>
            <a:ext cx="2997200" cy="1781979"/>
          </a:xfr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AFBBF42-7056-4477-896E-1E8073CB4729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8"/>
          <a:srcRect t="10363" b="10363"/>
          <a:stretch/>
        </p:blipFill>
        <p:spPr>
          <a:xfrm>
            <a:off x="4051300" y="4479925"/>
            <a:ext cx="2997200" cy="1781979"/>
          </a:xfrm>
        </p:spPr>
      </p:pic>
      <p:sp>
        <p:nvSpPr>
          <p:cNvPr id="13" name="Объект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000" y="1263841"/>
            <a:ext cx="4445001" cy="4636392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ru-RU" sz="1500" dirty="0"/>
              <a:t>    Технологические лифты и подъемные столы применяются там, где паллет с готовой продукцией требуется переместить вертикально.</a:t>
            </a:r>
          </a:p>
          <a:p>
            <a:pPr marL="0" indent="0" rtl="0">
              <a:buNone/>
            </a:pPr>
            <a:r>
              <a:rPr lang="ru-RU" sz="1500" dirty="0"/>
              <a:t>     Применение такого оборудования может быть оправдано там, где существует перепад высот при движении продукта по технологической линии. </a:t>
            </a:r>
          </a:p>
          <a:p>
            <a:pPr marL="0" indent="0" rtl="0">
              <a:buNone/>
            </a:pPr>
            <a:r>
              <a:rPr lang="ru-RU" sz="1500" dirty="0"/>
              <a:t>     Конструкции могут быть различны, от подъемной платформы с роликовом приводом и противовесами, до столов с механизмом подъема ножничного типа.</a:t>
            </a:r>
          </a:p>
          <a:p>
            <a:pPr marL="0" indent="0" rtl="0">
              <a:buNone/>
            </a:pPr>
            <a:r>
              <a:rPr lang="ru-RU" sz="1500" dirty="0"/>
              <a:t>    Кроме того, столы, в свою очередь могут быть одновременно поворотными и подъемными.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9F2A82-A1C3-4571-9ED3-A0EC07989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2049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0" y="365125"/>
            <a:ext cx="4535715" cy="573989"/>
          </a:xfrm>
        </p:spPr>
        <p:txBody>
          <a:bodyPr rtlCol="0"/>
          <a:lstStyle/>
          <a:p>
            <a:pPr rtl="0"/>
            <a:r>
              <a:rPr lang="ru-RU" sz="2800" b="1" dirty="0"/>
              <a:t>Цепные транспортеры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11BDE68-0A80-4D82-92C3-76544DD8F07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0363" b="10363"/>
          <a:stretch/>
        </p:blipFill>
        <p:spPr>
          <a:xfrm>
            <a:off x="736600" y="365125"/>
            <a:ext cx="2997200" cy="1781979"/>
          </a:xfr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40533F4-86F2-4B1E-96A3-2FA4F436D3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10363" b="10363"/>
          <a:stretch/>
        </p:blipFill>
        <p:spPr>
          <a:xfrm>
            <a:off x="4051300" y="365125"/>
            <a:ext cx="2997200" cy="1781979"/>
          </a:xfr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8BC2A5A-7F05-4444-8281-26D53119418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t="27704" b="27704"/>
          <a:stretch/>
        </p:blipFill>
        <p:spPr>
          <a:xfrm>
            <a:off x="736600" y="2422525"/>
            <a:ext cx="2997200" cy="1781979"/>
          </a:xfr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F3616EE-41A1-44FC-B25A-038F0C3213D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 t="10263" b="10263"/>
          <a:stretch/>
        </p:blipFill>
        <p:spPr>
          <a:xfrm>
            <a:off x="4051300" y="2422525"/>
            <a:ext cx="2997200" cy="1781979"/>
          </a:xfr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708FFA5-E81C-4FD0-970D-C71D36C8D36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7"/>
          <a:srcRect t="20273" b="20273"/>
          <a:stretch/>
        </p:blipFill>
        <p:spPr>
          <a:xfrm>
            <a:off x="736600" y="4479925"/>
            <a:ext cx="2997200" cy="1781979"/>
          </a:xfr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AFBBF42-7056-4477-896E-1E8073CB4729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8"/>
          <a:srcRect t="864" b="864"/>
          <a:stretch/>
        </p:blipFill>
        <p:spPr>
          <a:xfrm>
            <a:off x="4051300" y="4479925"/>
            <a:ext cx="2997200" cy="1781979"/>
          </a:xfrm>
        </p:spPr>
      </p:pic>
      <p:sp>
        <p:nvSpPr>
          <p:cNvPr id="13" name="Объект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000" y="1263841"/>
            <a:ext cx="4445001" cy="4636392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ru-RU" sz="1500" dirty="0"/>
              <a:t>     Транспортеры с приводными цепями. Как правило, применяются в системах, обеспечивающих перемещение паллет со сменой направления без поворота паллеты.</a:t>
            </a:r>
          </a:p>
          <a:p>
            <a:pPr marL="0" indent="0" rtl="0">
              <a:buNone/>
            </a:pPr>
            <a:r>
              <a:rPr lang="ru-RU" sz="1500" dirty="0"/>
              <a:t>     Как пример, можно рассмотреть систему, в которой приводной рольганг перемещает паллет в одном направлении, а цепной транспортер перемещает в другом направлении, под прямым углом. При этом происходит изменение высоты одного их модулей  транспортерной системы. Для перегрузки массы паллеты на другой модуль.</a:t>
            </a:r>
          </a:p>
          <a:p>
            <a:pPr marL="0" indent="0" rtl="0">
              <a:buNone/>
            </a:pPr>
            <a:endParaRPr lang="ru-RU" sz="150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9F2A82-A1C3-4571-9ED3-A0EC07989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0002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0" y="365125"/>
            <a:ext cx="4535715" cy="573989"/>
          </a:xfrm>
        </p:spPr>
        <p:txBody>
          <a:bodyPr rtlCol="0"/>
          <a:lstStyle/>
          <a:p>
            <a:pPr rtl="0"/>
            <a:r>
              <a:rPr lang="ru-RU" sz="2800" b="1" dirty="0" err="1"/>
              <a:t>ЧЕквейеры</a:t>
            </a:r>
            <a:endParaRPr lang="ru-RU" sz="2800" b="1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11BDE68-0A80-4D82-92C3-76544DD8F07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537" r="1537"/>
          <a:stretch/>
        </p:blipFill>
        <p:spPr>
          <a:xfrm>
            <a:off x="736600" y="365125"/>
            <a:ext cx="2997200" cy="1781979"/>
          </a:xfr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40533F4-86F2-4B1E-96A3-2FA4F436D3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2748" r="2748"/>
          <a:stretch/>
        </p:blipFill>
        <p:spPr>
          <a:xfrm>
            <a:off x="4051300" y="365125"/>
            <a:ext cx="2997200" cy="1781979"/>
          </a:xfr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8BC2A5A-7F05-4444-8281-26D53119418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t="17201" b="17201"/>
          <a:stretch/>
        </p:blipFill>
        <p:spPr>
          <a:xfrm>
            <a:off x="736600" y="2422525"/>
            <a:ext cx="2997200" cy="1781979"/>
          </a:xfr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F3616EE-41A1-44FC-B25A-038F0C3213D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 l="2695" r="2695"/>
          <a:stretch/>
        </p:blipFill>
        <p:spPr>
          <a:xfrm>
            <a:off x="4051300" y="2422525"/>
            <a:ext cx="2997200" cy="1781979"/>
          </a:xfr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708FFA5-E81C-4FD0-970D-C71D36C8D36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7"/>
          <a:srcRect t="19049" b="19049"/>
          <a:stretch/>
        </p:blipFill>
        <p:spPr>
          <a:xfrm>
            <a:off x="736600" y="4479925"/>
            <a:ext cx="2997200" cy="1781979"/>
          </a:xfr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AFBBF42-7056-4477-896E-1E8073CB4729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8"/>
          <a:srcRect l="2438" r="2438"/>
          <a:stretch/>
        </p:blipFill>
        <p:spPr>
          <a:xfrm>
            <a:off x="4051300" y="4479925"/>
            <a:ext cx="2997200" cy="1781979"/>
          </a:xfrm>
        </p:spPr>
      </p:pic>
      <p:sp>
        <p:nvSpPr>
          <p:cNvPr id="13" name="Объект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000" y="1263841"/>
            <a:ext cx="4445001" cy="4636392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ru-RU" sz="1500" dirty="0"/>
              <a:t>     Предназначен для взвешивания продукта в движении для обеспечения технологического контроля на различных этапах производства.</a:t>
            </a:r>
          </a:p>
          <a:p>
            <a:pPr marL="0" indent="0" rtl="0">
              <a:buNone/>
            </a:pPr>
            <a:r>
              <a:rPr lang="ru-RU" sz="1500" dirty="0"/>
              <a:t>     Наша линейка моделей предполагает наличие </a:t>
            </a:r>
            <a:r>
              <a:rPr lang="ru-RU" sz="1500" dirty="0" err="1"/>
              <a:t>усттройств</a:t>
            </a:r>
            <a:r>
              <a:rPr lang="ru-RU" sz="1500" dirty="0"/>
              <a:t> в различных диапазонах измерений.</a:t>
            </a:r>
          </a:p>
          <a:p>
            <a:pPr marL="0" indent="0" rtl="0">
              <a:buNone/>
            </a:pPr>
            <a:r>
              <a:rPr lang="ru-RU" sz="1500" dirty="0"/>
              <a:t>     Кроме того, </a:t>
            </a:r>
            <a:r>
              <a:rPr lang="ru-RU" sz="1500" dirty="0" err="1"/>
              <a:t>чеквейер</a:t>
            </a:r>
            <a:r>
              <a:rPr lang="ru-RU" sz="1500" dirty="0"/>
              <a:t> оснащается дополнительными модулями, такими как </a:t>
            </a:r>
            <a:r>
              <a:rPr lang="ru-RU" sz="1500" dirty="0" err="1"/>
              <a:t>отбраковщик</a:t>
            </a:r>
            <a:r>
              <a:rPr lang="ru-RU" sz="1500" dirty="0"/>
              <a:t>, металлодетектор, маркиратор.</a:t>
            </a:r>
          </a:p>
          <a:p>
            <a:pPr marL="0" indent="0" rtl="0">
              <a:buNone/>
            </a:pPr>
            <a:r>
              <a:rPr lang="ru-RU" sz="1500" dirty="0"/>
              <a:t>     Программное обеспечение </a:t>
            </a:r>
            <a:r>
              <a:rPr lang="ru-RU" sz="1500" dirty="0" err="1"/>
              <a:t>чеквейера</a:t>
            </a:r>
            <a:r>
              <a:rPr lang="ru-RU" sz="1500" dirty="0"/>
              <a:t> обеспечивает взаимодействие с любыми технологическими системами производства и ПО верхнего уровня. </a:t>
            </a:r>
          </a:p>
          <a:p>
            <a:pPr marL="0" indent="0" rtl="0">
              <a:buNone/>
            </a:pPr>
            <a:endParaRPr lang="ru-RU" sz="150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9F2A82-A1C3-4571-9ED3-A0EC07989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9869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0" y="365125"/>
            <a:ext cx="4535715" cy="573989"/>
          </a:xfrm>
        </p:spPr>
        <p:txBody>
          <a:bodyPr rtlCol="0"/>
          <a:lstStyle/>
          <a:p>
            <a:pPr rtl="0"/>
            <a:r>
              <a:rPr lang="ru-RU" sz="2800" b="1" dirty="0"/>
              <a:t>Различные варианты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11BDE68-0A80-4D82-92C3-76544DD8F07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2025" r="22025"/>
          <a:stretch/>
        </p:blipFill>
        <p:spPr>
          <a:xfrm>
            <a:off x="736600" y="365125"/>
            <a:ext cx="2997200" cy="1781979"/>
          </a:xfr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40533F4-86F2-4B1E-96A3-2FA4F436D3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20273" b="20273"/>
          <a:stretch/>
        </p:blipFill>
        <p:spPr>
          <a:xfrm>
            <a:off x="4051300" y="365125"/>
            <a:ext cx="2997200" cy="1781979"/>
          </a:xfr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8BC2A5A-7F05-4444-8281-26D53119418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l="9353" r="9353"/>
          <a:stretch/>
        </p:blipFill>
        <p:spPr>
          <a:xfrm>
            <a:off x="736600" y="2422525"/>
            <a:ext cx="2997200" cy="1781979"/>
          </a:xfr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F3616EE-41A1-44FC-B25A-038F0C3213D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 l="2695" r="2695"/>
          <a:stretch/>
        </p:blipFill>
        <p:spPr>
          <a:xfrm>
            <a:off x="4051300" y="2422525"/>
            <a:ext cx="2997200" cy="1781979"/>
          </a:xfr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708FFA5-E81C-4FD0-970D-C71D36C8D36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7"/>
          <a:srcRect t="12450" b="12450"/>
          <a:stretch/>
        </p:blipFill>
        <p:spPr>
          <a:xfrm>
            <a:off x="736600" y="4479925"/>
            <a:ext cx="2997200" cy="1781979"/>
          </a:xfr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AFBBF42-7056-4477-896E-1E8073CB4729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8"/>
          <a:srcRect t="10363" b="10363"/>
          <a:stretch/>
        </p:blipFill>
        <p:spPr>
          <a:xfrm>
            <a:off x="4051300" y="4479925"/>
            <a:ext cx="2997200" cy="1781979"/>
          </a:xfrm>
        </p:spPr>
      </p:pic>
      <p:sp>
        <p:nvSpPr>
          <p:cNvPr id="13" name="Объект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000" y="1263841"/>
            <a:ext cx="4445001" cy="4636392"/>
          </a:xfrm>
        </p:spPr>
        <p:txBody>
          <a:bodyPr rtlCol="0">
            <a:normAutofit lnSpcReduction="10000"/>
          </a:bodyPr>
          <a:lstStyle/>
          <a:p>
            <a:pPr marL="0" indent="0" rtl="0">
              <a:buNone/>
            </a:pPr>
            <a:r>
              <a:rPr lang="ru-RU" sz="1500" dirty="0"/>
              <a:t>     С развитием </a:t>
            </a:r>
            <a:r>
              <a:rPr lang="ru-RU" sz="1500" dirty="0" err="1"/>
              <a:t>роботехнических</a:t>
            </a:r>
            <a:r>
              <a:rPr lang="ru-RU" sz="1500" dirty="0"/>
              <a:t> систем и автоматизации упаковки готовой продукции на предприятиях, востребованным типом оборудования являются различные узлы, с общим названием </a:t>
            </a:r>
            <a:r>
              <a:rPr lang="en-US" sz="1500" dirty="0" err="1"/>
              <a:t>PickPoint</a:t>
            </a:r>
            <a:r>
              <a:rPr lang="ru-RU" sz="1500" dirty="0"/>
              <a:t>.</a:t>
            </a:r>
          </a:p>
          <a:p>
            <a:pPr marL="0" indent="0" rtl="0">
              <a:buNone/>
            </a:pPr>
            <a:r>
              <a:rPr lang="ru-RU" sz="1500" dirty="0"/>
              <a:t>     Наличие своего направления по </a:t>
            </a:r>
            <a:r>
              <a:rPr lang="ru-RU" sz="1500" dirty="0" err="1"/>
              <a:t>роботехническим</a:t>
            </a:r>
            <a:r>
              <a:rPr lang="ru-RU" sz="1500" dirty="0"/>
              <a:t> комплексам, возможности изготавливать своими силами конвейерные системы, сильные компетенции по разработке ПО различного уровня позволяет нам предлагать Заказчику комплексные услуги.</a:t>
            </a:r>
          </a:p>
          <a:p>
            <a:pPr marL="0" indent="0" rtl="0">
              <a:buNone/>
            </a:pPr>
            <a:r>
              <a:rPr lang="ru-RU" sz="1500" dirty="0"/>
              <a:t>     Кроме того. У нас есть партнерские отношения с поставщиками различного оборудования, которое может входить в состав технологических линий.</a:t>
            </a:r>
          </a:p>
          <a:p>
            <a:pPr marL="0" indent="0" rtl="0">
              <a:buNone/>
            </a:pPr>
            <a:endParaRPr lang="ru-RU" sz="150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9F2A82-A1C3-4571-9ED3-A0EC07989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4635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0" y="365125"/>
            <a:ext cx="4535715" cy="573989"/>
          </a:xfrm>
        </p:spPr>
        <p:txBody>
          <a:bodyPr rtlCol="0"/>
          <a:lstStyle/>
          <a:p>
            <a:pPr rtl="0"/>
            <a:r>
              <a:rPr lang="ru-RU" sz="2800" b="1" dirty="0"/>
              <a:t>Разработки по направлению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11BDE68-0A80-4D82-92C3-76544DD8F07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5415" b="15415"/>
          <a:stretch/>
        </p:blipFill>
        <p:spPr>
          <a:xfrm>
            <a:off x="736600" y="365125"/>
            <a:ext cx="2997200" cy="1781979"/>
          </a:xfr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40533F4-86F2-4B1E-96A3-2FA4F436D3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15696" b="15696"/>
          <a:stretch/>
        </p:blipFill>
        <p:spPr>
          <a:xfrm>
            <a:off x="4051300" y="365125"/>
            <a:ext cx="2997200" cy="1781979"/>
          </a:xfr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8BC2A5A-7F05-4444-8281-26D53119418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t="13457" b="13457"/>
          <a:stretch/>
        </p:blipFill>
        <p:spPr>
          <a:xfrm>
            <a:off x="736600" y="2422525"/>
            <a:ext cx="2997200" cy="1781979"/>
          </a:xfr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F3616EE-41A1-44FC-B25A-038F0C3213D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 t="10074" b="10074"/>
          <a:stretch/>
        </p:blipFill>
        <p:spPr>
          <a:xfrm>
            <a:off x="4051300" y="2422525"/>
            <a:ext cx="2997200" cy="1781979"/>
          </a:xfr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708FFA5-E81C-4FD0-970D-C71D36C8D36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7"/>
          <a:srcRect t="8593" b="8593"/>
          <a:stretch/>
        </p:blipFill>
        <p:spPr>
          <a:xfrm>
            <a:off x="736600" y="4479925"/>
            <a:ext cx="2997200" cy="1781979"/>
          </a:xfr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AFBBF42-7056-4477-896E-1E8073CB4729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8"/>
          <a:srcRect l="8390" r="8390"/>
          <a:stretch/>
        </p:blipFill>
        <p:spPr>
          <a:xfrm>
            <a:off x="4051300" y="4479925"/>
            <a:ext cx="2997200" cy="1781979"/>
          </a:xfrm>
        </p:spPr>
      </p:pic>
      <p:sp>
        <p:nvSpPr>
          <p:cNvPr id="13" name="Объект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000" y="1263841"/>
            <a:ext cx="4445001" cy="4636392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ru-RU" sz="1500" dirty="0"/>
              <a:t>     За последние месяцы наша конструкторская группа провела ряд разработок по нескольким типам транспортеров.</a:t>
            </a:r>
          </a:p>
          <a:p>
            <a:pPr mar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500" dirty="0"/>
              <a:t>     </a:t>
            </a:r>
            <a:r>
              <a:rPr lang="ru-RU" sz="1500" b="1" dirty="0"/>
              <a:t>Разработаны конструкции: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500" dirty="0"/>
              <a:t>Рольгангов;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500" dirty="0"/>
              <a:t>Конвейеров на основе модульной цепи;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500" dirty="0"/>
              <a:t>Конвейеров на основе пластиковой ленты;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500" dirty="0"/>
              <a:t>2 варианта </a:t>
            </a:r>
            <a:r>
              <a:rPr lang="en-US" sz="1500" dirty="0" err="1"/>
              <a:t>PickPoint</a:t>
            </a:r>
            <a:r>
              <a:rPr lang="ru-RU" sz="1500" dirty="0"/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500" dirty="0"/>
              <a:t>В финальной стадии разработка прототипа </a:t>
            </a:r>
            <a:r>
              <a:rPr lang="ru-RU" sz="1500" dirty="0" err="1"/>
              <a:t>Чеквейера</a:t>
            </a:r>
            <a:r>
              <a:rPr lang="ru-RU" sz="1500" dirty="0"/>
              <a:t>.</a:t>
            </a:r>
          </a:p>
          <a:p>
            <a:pPr marL="0" indent="0" rtl="0">
              <a:buNone/>
            </a:pPr>
            <a:r>
              <a:rPr lang="ru-RU" sz="1500" dirty="0"/>
              <a:t>     Эти разработки позволят нам довольно уверенно войти в этот рынок, и предлагать Заказчику оборудование высокого качества и надежности.</a:t>
            </a:r>
          </a:p>
          <a:p>
            <a:pPr marL="0" indent="0" rtl="0">
              <a:buNone/>
            </a:pPr>
            <a:endParaRPr lang="ru-RU" sz="150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9F2A82-A1C3-4571-9ED3-A0EC07989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2137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/>
          <a:p>
            <a:pPr algn="ctr" rtl="0"/>
            <a:r>
              <a:rPr lang="ru-RU" sz="4800" spc="300" dirty="0"/>
              <a:t>Наши возможности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B696E0D-78B0-41A4-A40D-7A4F6E88FE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9836" b="19836"/>
          <a:stretch/>
        </p:blipFill>
        <p:spPr>
          <a:xfrm>
            <a:off x="469900" y="1638300"/>
            <a:ext cx="5156200" cy="1892300"/>
          </a:xfr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D4E0449-1F68-4DB7-BBE6-7BC3B0E3069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t="22406" b="22406"/>
          <a:stretch/>
        </p:blipFill>
        <p:spPr>
          <a:xfrm>
            <a:off x="6578601" y="1638300"/>
            <a:ext cx="5156200" cy="1892300"/>
          </a:xfr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 fontScale="92500" lnSpcReduction="20000"/>
          </a:bodyPr>
          <a:lstStyle/>
          <a:p>
            <a:pPr rtl="0"/>
            <a:r>
              <a:rPr lang="ru-RU" spc="300" dirty="0">
                <a:solidFill>
                  <a:schemeClr val="tx1"/>
                </a:solidFill>
              </a:rPr>
              <a:t>Что мы предлагаем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>
            <a:normAutofit fontScale="92500" lnSpcReduction="20000"/>
          </a:bodyPr>
          <a:lstStyle/>
          <a:p>
            <a:pPr rtl="0"/>
            <a:r>
              <a:rPr lang="ru-RU" spc="300" dirty="0">
                <a:solidFill>
                  <a:schemeClr val="tx1"/>
                </a:solidFill>
              </a:rPr>
              <a:t>Что получит Заказчик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>
            <a:normAutofit/>
          </a:bodyPr>
          <a:lstStyle/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ru-RU" sz="1400" dirty="0">
                <a:solidFill>
                  <a:schemeClr val="tx1"/>
                </a:solidFill>
              </a:rPr>
              <a:t>Различные конфигурации транспортеров</a:t>
            </a:r>
          </a:p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ru-RU" sz="1400" dirty="0">
                <a:solidFill>
                  <a:schemeClr val="tx1"/>
                </a:solidFill>
              </a:rPr>
              <a:t>Чеквейеры для широкого диапазона взвешиваний</a:t>
            </a:r>
          </a:p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ru-RU" sz="1400" dirty="0"/>
              <a:t>Определения качества продукта и его отбраковка</a:t>
            </a:r>
            <a:endParaRPr lang="ru-RU" sz="1400" dirty="0">
              <a:solidFill>
                <a:schemeClr val="tx1"/>
              </a:solidFill>
            </a:endParaRPr>
          </a:p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ru-RU" sz="1400" dirty="0">
                <a:solidFill>
                  <a:schemeClr val="tx1"/>
                </a:solidFill>
              </a:rPr>
              <a:t>Интеграция в АСУ ТП предприятия своими силами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>
            <a:normAutofit/>
          </a:bodyPr>
          <a:lstStyle/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ru-RU" sz="1400" dirty="0">
                <a:solidFill>
                  <a:schemeClr val="tx1"/>
                </a:solidFill>
              </a:rPr>
              <a:t>Комплексную поставку оборудования и единую АСУ ТП</a:t>
            </a:r>
          </a:p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ru-RU" sz="1400" dirty="0"/>
              <a:t>Обеспечение комплекса оборудования, включая транспортеры, технологический контроль качества и т.д. </a:t>
            </a:r>
            <a:endParaRPr lang="ru-RU" sz="1400" dirty="0">
              <a:solidFill>
                <a:schemeClr val="tx1"/>
              </a:solidFill>
            </a:endParaRPr>
          </a:p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ru-RU" sz="1400" dirty="0">
                <a:solidFill>
                  <a:schemeClr val="tx1"/>
                </a:solidFill>
              </a:rPr>
              <a:t>Возможность установки дополнительного оборудования с сохранением единой АСУ ТП.</a:t>
            </a:r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Рисунок 7" descr="абстрактное изображение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 rtlCol="0">
            <a:normAutofit/>
          </a:bodyPr>
          <a:lstStyle/>
          <a:p>
            <a:pPr rtl="0"/>
            <a:r>
              <a:rPr lang="ru-RU" sz="4000" spc="300"/>
              <a:t>СПАСИБО</a:t>
            </a:r>
          </a:p>
        </p:txBody>
      </p:sp>
      <p:pic>
        <p:nvPicPr>
          <p:cNvPr id="24" name="Место для изображения из Интернета 23" descr="Пользователь">
            <a:extLst>
              <a:ext uri="{FF2B5EF4-FFF2-40B4-BE49-F238E27FC236}">
                <a16:creationId xmlns:a16="http://schemas.microsoft.com/office/drawing/2014/main" id="{E896B487-8C07-495F-95BF-B8F4960E1E8D}"/>
              </a:ext>
            </a:extLst>
          </p:cNvPr>
          <p:cNvPicPr>
            <a:picLocks noGrp="1" noChangeAspect="1"/>
          </p:cNvPicPr>
          <p:nvPr>
            <p:ph type="clipArt" sz="quarter" idx="19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/>
      </p:pic>
      <p:pic>
        <p:nvPicPr>
          <p:cNvPr id="12" name="Место для изображения из Интернета 11" descr="Смартфон">
            <a:extLst>
              <a:ext uri="{FF2B5EF4-FFF2-40B4-BE49-F238E27FC236}">
                <a16:creationId xmlns:a16="http://schemas.microsoft.com/office/drawing/2014/main" id="{4E709B75-16EA-4581-AED9-567DEF45A6B2}"/>
              </a:ext>
            </a:extLst>
          </p:cNvPr>
          <p:cNvPicPr>
            <a:picLocks noGrp="1" noChangeAspect="1"/>
          </p:cNvPicPr>
          <p:nvPr>
            <p:ph type="clipArt" sz="quarter" idx="20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30873" y="3118670"/>
            <a:ext cx="730250" cy="730250"/>
          </a:xfrm>
        </p:spPr>
      </p:pic>
      <p:pic>
        <p:nvPicPr>
          <p:cNvPr id="28" name="Место для изображения из Интернета 27" descr="Конверт">
            <a:extLst>
              <a:ext uri="{FF2B5EF4-FFF2-40B4-BE49-F238E27FC236}">
                <a16:creationId xmlns:a16="http://schemas.microsoft.com/office/drawing/2014/main" id="{D4D09222-33EB-4F99-9A89-51E2E1E97584}"/>
              </a:ext>
            </a:extLst>
          </p:cNvPr>
          <p:cNvPicPr>
            <a:picLocks noGrp="1" noChangeAspect="1"/>
          </p:cNvPicPr>
          <p:nvPr>
            <p:ph type="clipArt" sz="quarter" idx="21"/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/>
      </p:pic>
      <p:sp>
        <p:nvSpPr>
          <p:cNvPr id="8" name="Текст 7">
            <a:extLst>
              <a:ext uri="{FF2B5EF4-FFF2-40B4-BE49-F238E27FC236}">
                <a16:creationId xmlns:a16="http://schemas.microsoft.com/office/drawing/2014/main" id="{0B070B25-2BBC-49AC-9CFA-1CD7195DF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698" y="3903126"/>
            <a:ext cx="3387275" cy="518795"/>
          </a:xfrm>
        </p:spPr>
        <p:txBody>
          <a:bodyPr rtlCol="0"/>
          <a:lstStyle/>
          <a:p>
            <a:pPr rtl="0"/>
            <a:r>
              <a:rPr lang="ru-RU" dirty="0"/>
              <a:t>ГАЙТЯН РОБЕРТ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9E2524A0-105C-4170-BB48-CD0756FB3D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ru-RU" dirty="0"/>
              <a:t>+7 (991) 215-0764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6E57A531-5B0F-485D-A015-BC78AD089B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dirty="0"/>
              <a:t>gaytyan@metra.ru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747C414-85D9-40D6-9BB3-5AF68A84F4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ru-RU" dirty="0"/>
              <a:t>WWW.</a:t>
            </a:r>
            <a:r>
              <a:rPr lang="en-US" dirty="0"/>
              <a:t>METRA.RU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СОДЕРЖАНИЕ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5930" r="15930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68820" y="2078875"/>
            <a:ext cx="4402744" cy="3798888"/>
          </a:xfrm>
        </p:spPr>
        <p:txBody>
          <a:bodyPr rtlCol="0"/>
          <a:lstStyle/>
          <a:p>
            <a:pPr rtl="0"/>
            <a:r>
              <a:rPr lang="ru-RU" dirty="0"/>
              <a:t>ВВЕДЕНИЕ</a:t>
            </a:r>
          </a:p>
          <a:p>
            <a:pPr rtl="0"/>
            <a:r>
              <a:rPr lang="ru-RU" dirty="0"/>
              <a:t>ТИПЫ ТРАСПОРТЕРОВ</a:t>
            </a:r>
          </a:p>
          <a:p>
            <a:pPr rtl="0"/>
            <a:r>
              <a:rPr lang="ru-RU" dirty="0"/>
              <a:t>ПРИМЕНЕНИЕ КОНВЕЙЕРОВ</a:t>
            </a:r>
          </a:p>
          <a:p>
            <a:pPr rtl="0"/>
            <a:r>
              <a:rPr lang="ru-RU" dirty="0"/>
              <a:t>ЧЕКВЕЙЕРЫ</a:t>
            </a:r>
          </a:p>
          <a:p>
            <a:pPr rtl="0"/>
            <a:r>
              <a:rPr lang="ru-RU" dirty="0"/>
              <a:t>ИТОГ</a:t>
            </a:r>
          </a:p>
          <a:p>
            <a:pPr rtl="0"/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ВВЕДЕНИЕ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8445" r="8445"/>
          <a:stretch/>
        </p:blipFill>
        <p:spPr>
          <a:xfrm>
            <a:off x="136977" y="0"/>
            <a:ext cx="5416550" cy="6846932"/>
          </a:xfrm>
          <a:noFill/>
        </p:spPr>
      </p:pic>
      <p:sp>
        <p:nvSpPr>
          <p:cNvPr id="10" name="Текст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9" y="1546138"/>
            <a:ext cx="3017520" cy="464871"/>
          </a:xfrm>
        </p:spPr>
        <p:txBody>
          <a:bodyPr rtlCol="0"/>
          <a:lstStyle/>
          <a:p>
            <a:pPr rtl="0"/>
            <a:r>
              <a:rPr lang="ru-RU" dirty="0"/>
              <a:t>ОБЩАЯ ИНФОРМАЦИЯ ПО ТРАСПОРТЕРАМ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242457"/>
            <a:ext cx="5897217" cy="3918857"/>
          </a:xfrm>
        </p:spPr>
        <p:txBody>
          <a:bodyPr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ru-RU" sz="1600" dirty="0">
                <a:cs typeface="Biome Light" panose="020B0303030204020804" pitchFamily="34" charset="0"/>
              </a:rPr>
              <a:t>      Практически любое производство, выпускающего какие-либо продукты или товары имеет технологический цикл, связанный с перемещением продукта по этапам производства. Эту задачу выполняют транспортеры и конвейера различных типов и конфигураций. В зависимости от последовательности операций при производстве продукта, система перемещения должна  обеспечивать соблюдение требуемых технических параметров.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ru-RU" dirty="0">
                <a:cs typeface="Biome Light" panose="020B0303030204020804" pitchFamily="34" charset="0"/>
              </a:rPr>
              <a:t>       </a:t>
            </a:r>
            <a:r>
              <a:rPr lang="ru-RU" sz="1600" dirty="0">
                <a:cs typeface="Biome Light" panose="020B0303030204020804" pitchFamily="34" charset="0"/>
              </a:rPr>
              <a:t>На сегодняшний день, инжиниринг транспортерных систем предоставляет варианты и типы конвейеров, обеспечивающих выполнение практически любых требований. Производители компонентов и узлов для конструирования конвейерных систем предлагают достаточно большой перечень комплектующих, что позволяет создавать системы для любого типа продукта и </a:t>
            </a:r>
            <a:r>
              <a:rPr lang="ru-RU" dirty="0">
                <a:cs typeface="Biome Light" panose="020B0303030204020804" pitchFamily="34" charset="0"/>
              </a:rPr>
              <a:t>практически для </a:t>
            </a:r>
            <a:r>
              <a:rPr lang="ru-RU" sz="1600" dirty="0">
                <a:cs typeface="Biome Light" panose="020B0303030204020804" pitchFamily="34" charset="0"/>
              </a:rPr>
              <a:t>любого технологического цикла.</a:t>
            </a:r>
          </a:p>
          <a:p>
            <a:pPr marL="0" indent="0" rtl="0">
              <a:lnSpc>
                <a:spcPct val="100000"/>
              </a:lnSpc>
              <a:buNone/>
            </a:pPr>
            <a:endParaRPr lang="ru-RU" sz="1600" dirty="0">
              <a:cs typeface="Biome Light" panose="020B0303030204020804" pitchFamily="34" charset="0"/>
            </a:endParaRPr>
          </a:p>
          <a:p>
            <a:pPr marL="0" indent="0" rtl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262871"/>
            <a:ext cx="5715000" cy="1661297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 dirty="0"/>
              <a:t>Типы </a:t>
            </a:r>
            <a:r>
              <a:rPr lang="ru-RU" dirty="0" err="1"/>
              <a:t>траспортерных</a:t>
            </a:r>
            <a:r>
              <a:rPr lang="ru-RU" dirty="0"/>
              <a:t> систем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5620" r="5620"/>
          <a:stretch/>
        </p:blipFill>
        <p:spPr>
          <a:xfrm>
            <a:off x="0" y="0"/>
            <a:ext cx="6096000" cy="6867922"/>
          </a:xfrm>
        </p:spPr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 rtlCol="0"/>
          <a:lstStyle/>
          <a:p>
            <a:pPr rtl="0"/>
            <a:r>
              <a:rPr lang="ru-RU" dirty="0"/>
              <a:t>Начнем разбор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/>
          <a:p>
            <a:pPr algn="ctr" rtl="0"/>
            <a:r>
              <a:rPr lang="ru-RU" sz="4800" spc="300" dirty="0"/>
              <a:t>Основные типы транспортеров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B696E0D-78B0-41A4-A40D-7A4F6E88FE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31650" b="31650"/>
          <a:stretch/>
        </p:blipFill>
        <p:spPr>
          <a:xfrm>
            <a:off x="469900" y="1638300"/>
            <a:ext cx="5156200" cy="1892300"/>
          </a:xfr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D4E0449-1F68-4DB7-BBE6-7BC3B0E3069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4850" r="4850"/>
          <a:stretch/>
        </p:blipFill>
        <p:spPr>
          <a:xfrm>
            <a:off x="6578601" y="1638300"/>
            <a:ext cx="5156200" cy="1892300"/>
          </a:xfr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 fontScale="92500" lnSpcReduction="20000"/>
          </a:bodyPr>
          <a:lstStyle/>
          <a:p>
            <a:pPr rtl="0"/>
            <a:r>
              <a:rPr lang="ru-RU" spc="300" dirty="0"/>
              <a:t>Перемещение продукта</a:t>
            </a:r>
            <a:endParaRPr lang="ru-RU" spc="300" dirty="0">
              <a:solidFill>
                <a:schemeClr val="tx1"/>
              </a:solidFill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>
            <a:normAutofit fontScale="92500" lnSpcReduction="20000"/>
          </a:bodyPr>
          <a:lstStyle/>
          <a:p>
            <a:pPr rtl="0"/>
            <a:r>
              <a:rPr lang="ru-RU" spc="300" dirty="0">
                <a:solidFill>
                  <a:schemeClr val="tx1"/>
                </a:solidFill>
              </a:rPr>
              <a:t>Перемещение паллет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1400" dirty="0"/>
              <a:t>Пластинчатая цепь;</a:t>
            </a:r>
          </a:p>
          <a:p>
            <a:pPr>
              <a:lnSpc>
                <a:spcPct val="100000"/>
              </a:lnSpc>
            </a:pPr>
            <a:r>
              <a:rPr lang="ru-RU" sz="1400" dirty="0"/>
              <a:t>М</a:t>
            </a:r>
            <a:r>
              <a:rPr lang="ru-RU" sz="1400" dirty="0">
                <a:solidFill>
                  <a:schemeClr val="tx1"/>
                </a:solidFill>
              </a:rPr>
              <a:t>одульная лента;</a:t>
            </a:r>
          </a:p>
          <a:p>
            <a:pPr>
              <a:lnSpc>
                <a:spcPct val="100000"/>
              </a:lnSpc>
            </a:pPr>
            <a:r>
              <a:rPr lang="ru-RU" sz="1400" dirty="0"/>
              <a:t>Лента гибкая;</a:t>
            </a:r>
          </a:p>
          <a:p>
            <a:pPr>
              <a:lnSpc>
                <a:spcPct val="100000"/>
              </a:lnSpc>
            </a:pPr>
            <a:r>
              <a:rPr lang="ru-RU" sz="1400" dirty="0"/>
              <a:t>Ручейковая, на основе ПВХ лент;</a:t>
            </a:r>
          </a:p>
          <a:p>
            <a:pPr>
              <a:lnSpc>
                <a:spcPct val="100000"/>
              </a:lnSpc>
            </a:pPr>
            <a:r>
              <a:rPr lang="ru-RU" sz="1400" dirty="0"/>
              <a:t>Ролики и мотор-барабаны.</a:t>
            </a:r>
          </a:p>
          <a:p>
            <a:pPr>
              <a:lnSpc>
                <a:spcPct val="100000"/>
              </a:lnSpc>
            </a:pPr>
            <a:endParaRPr lang="ru-RU" sz="1400" dirty="0"/>
          </a:p>
          <a:p>
            <a:pPr marL="0" indent="0">
              <a:lnSpc>
                <a:spcPct val="100000"/>
              </a:lnSpc>
              <a:buNone/>
            </a:pPr>
            <a:endParaRPr lang="ru-RU" sz="1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ru-RU" sz="1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1400" dirty="0"/>
              <a:t>Приводные рольганги;</a:t>
            </a:r>
          </a:p>
          <a:p>
            <a:pPr>
              <a:lnSpc>
                <a:spcPct val="100000"/>
              </a:lnSpc>
            </a:pPr>
            <a:r>
              <a:rPr lang="ru-RU" sz="1400" dirty="0">
                <a:solidFill>
                  <a:schemeClr val="tx1"/>
                </a:solidFill>
              </a:rPr>
              <a:t>Гравитационные рольганги;</a:t>
            </a:r>
          </a:p>
          <a:p>
            <a:pPr>
              <a:lnSpc>
                <a:spcPct val="100000"/>
              </a:lnSpc>
            </a:pPr>
            <a:r>
              <a:rPr lang="ru-RU" sz="1400" dirty="0"/>
              <a:t>Лифты;</a:t>
            </a:r>
          </a:p>
          <a:p>
            <a:pPr>
              <a:lnSpc>
                <a:spcPct val="100000"/>
              </a:lnSpc>
            </a:pPr>
            <a:r>
              <a:rPr lang="ru-RU" sz="1400" dirty="0"/>
              <a:t>Поворотные и подъемные столы;</a:t>
            </a:r>
          </a:p>
          <a:p>
            <a:pPr>
              <a:lnSpc>
                <a:spcPct val="100000"/>
              </a:lnSpc>
            </a:pPr>
            <a:r>
              <a:rPr lang="ru-RU" sz="1400" dirty="0"/>
              <a:t>Цепные транспортеры.</a:t>
            </a:r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0505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z="2800" b="1" dirty="0"/>
              <a:t>пластинчатая цепь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11BDE68-0A80-4D82-92C3-76544DD8F07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20273" b="20273"/>
          <a:stretch/>
        </p:blipFill>
        <p:spPr>
          <a:xfrm>
            <a:off x="736600" y="365125"/>
            <a:ext cx="2997200" cy="1781979"/>
          </a:xfr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40533F4-86F2-4B1E-96A3-2FA4F436D3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10312" b="10312"/>
          <a:stretch/>
        </p:blipFill>
        <p:spPr>
          <a:xfrm>
            <a:off x="4051300" y="365125"/>
            <a:ext cx="2997200" cy="1781979"/>
          </a:xfr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8BC2A5A-7F05-4444-8281-26D53119418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t="5373" b="5373"/>
          <a:stretch/>
        </p:blipFill>
        <p:spPr>
          <a:xfrm>
            <a:off x="736600" y="2422525"/>
            <a:ext cx="2997200" cy="1781979"/>
          </a:xfr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F3616EE-41A1-44FC-B25A-038F0C3213D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 t="19972" b="19972"/>
          <a:stretch/>
        </p:blipFill>
        <p:spPr>
          <a:xfrm>
            <a:off x="4051300" y="2422525"/>
            <a:ext cx="2997200" cy="1781979"/>
          </a:xfr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708FFA5-E81C-4FD0-970D-C71D36C8D36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7"/>
          <a:srcRect t="9053" b="9053"/>
          <a:stretch/>
        </p:blipFill>
        <p:spPr>
          <a:xfrm>
            <a:off x="736600" y="4479925"/>
            <a:ext cx="2997200" cy="1781979"/>
          </a:xfr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AFBBF42-7056-4477-896E-1E8073CB4729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8"/>
          <a:srcRect l="1784" r="1784"/>
          <a:stretch/>
        </p:blipFill>
        <p:spPr>
          <a:xfrm>
            <a:off x="4051300" y="4479925"/>
            <a:ext cx="2997200" cy="1781979"/>
          </a:xfrm>
        </p:spPr>
      </p:pic>
      <p:sp>
        <p:nvSpPr>
          <p:cNvPr id="13" name="Объект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000" y="1263841"/>
            <a:ext cx="4445001" cy="4636392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ru-RU" sz="1500" dirty="0"/>
              <a:t>    Транспортеры на основе пластинчатой (модульной) цепи являются самым распространенным типом конвейеров для перемещения продукта внутри технологической линии. Сами пластинчатые элементы могут быть пластиковыми, либо их нерж. стали.          </a:t>
            </a:r>
          </a:p>
          <a:p>
            <a:pPr marL="0" indent="0" rtl="0">
              <a:buNone/>
            </a:pPr>
            <a:r>
              <a:rPr lang="ru-RU" sz="1500" dirty="0"/>
              <a:t>     Производители предлагаю различные варианты исполнения элементов цепей, от прорезиненной поверхности, до скользящих роликов. Такие транспортеры могут быть и прямыми и поворотными, одинарными и многопоточными.</a:t>
            </a:r>
          </a:p>
          <a:p>
            <a:pPr marL="0" indent="0" rtl="0">
              <a:buNone/>
            </a:pPr>
            <a:r>
              <a:rPr lang="ru-RU" sz="1500" dirty="0"/>
              <a:t>     Имеется ограничение на ширину одного потока.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9F2A82-A1C3-4571-9ED3-A0EC07989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z="2800" b="1" dirty="0"/>
              <a:t>Модульная лента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11BDE68-0A80-4D82-92C3-76544DD8F07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0363" b="10363"/>
          <a:stretch/>
        </p:blipFill>
        <p:spPr>
          <a:xfrm>
            <a:off x="736600" y="365125"/>
            <a:ext cx="2997200" cy="1781979"/>
          </a:xfr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40533F4-86F2-4B1E-96A3-2FA4F436D3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8196" b="8196"/>
          <a:stretch/>
        </p:blipFill>
        <p:spPr>
          <a:xfrm>
            <a:off x="4051300" y="365125"/>
            <a:ext cx="2997200" cy="1781979"/>
          </a:xfr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8BC2A5A-7F05-4444-8281-26D53119418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l="14078" r="14078"/>
          <a:stretch/>
        </p:blipFill>
        <p:spPr>
          <a:xfrm>
            <a:off x="736600" y="2422525"/>
            <a:ext cx="2997200" cy="1781979"/>
          </a:xfr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F3616EE-41A1-44FC-B25A-038F0C3213D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 t="10363" b="10363"/>
          <a:stretch/>
        </p:blipFill>
        <p:spPr>
          <a:xfrm>
            <a:off x="4051300" y="2422525"/>
            <a:ext cx="2997200" cy="1781979"/>
          </a:xfr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708FFA5-E81C-4FD0-970D-C71D36C8D36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7"/>
          <a:srcRect t="15027" b="15027"/>
          <a:stretch/>
        </p:blipFill>
        <p:spPr>
          <a:xfrm>
            <a:off x="736600" y="4479925"/>
            <a:ext cx="2997200" cy="1781979"/>
          </a:xfr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AFBBF42-7056-4477-896E-1E8073CB4729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8"/>
          <a:srcRect l="13705" r="13705"/>
          <a:stretch/>
        </p:blipFill>
        <p:spPr>
          <a:xfrm>
            <a:off x="4051300" y="4479925"/>
            <a:ext cx="2997200" cy="1781979"/>
          </a:xfrm>
        </p:spPr>
      </p:pic>
      <p:sp>
        <p:nvSpPr>
          <p:cNvPr id="13" name="Объект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000" y="1263841"/>
            <a:ext cx="4445001" cy="4636392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ru-RU" sz="1500" dirty="0"/>
              <a:t>    Транспортеры на основе модульно ленты обеспечивают возможность изготавливать транспортеры любой ширины, за счет наращивания ленты. Рабочая поверхность может быть как скользящей (по отношению к продукту), так и со специальной поверхностью, обеспечивающей надежное перемещение.</a:t>
            </a:r>
          </a:p>
          <a:p>
            <a:pPr marL="0" indent="0" rtl="0">
              <a:buNone/>
            </a:pPr>
            <a:r>
              <a:rPr lang="ru-RU" sz="1500" dirty="0"/>
              <a:t>     Производители компонентов предлагают довольно широкий ряд предлагаемых лент, с различными опциями и доп. оснащением (боковые упоры, разделители потоков и т.д.).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9F2A82-A1C3-4571-9ED3-A0EC07989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3646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z="2800" b="1" dirty="0"/>
              <a:t>Лента гибкая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11BDE68-0A80-4D82-92C3-76544DD8F07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0363" b="10363"/>
          <a:stretch/>
        </p:blipFill>
        <p:spPr>
          <a:xfrm>
            <a:off x="736600" y="365125"/>
            <a:ext cx="2997200" cy="1781979"/>
          </a:xfr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40533F4-86F2-4B1E-96A3-2FA4F436D3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10363" b="10363"/>
          <a:stretch/>
        </p:blipFill>
        <p:spPr>
          <a:xfrm>
            <a:off x="4051300" y="365125"/>
            <a:ext cx="2997200" cy="1781979"/>
          </a:xfr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8BC2A5A-7F05-4444-8281-26D53119418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t="1234" b="1234"/>
          <a:stretch/>
        </p:blipFill>
        <p:spPr>
          <a:xfrm>
            <a:off x="736600" y="2422525"/>
            <a:ext cx="2997200" cy="1781979"/>
          </a:xfr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F3616EE-41A1-44FC-B25A-038F0C3213D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 t="20273" b="20273"/>
          <a:stretch/>
        </p:blipFill>
        <p:spPr>
          <a:xfrm>
            <a:off x="4051300" y="2422525"/>
            <a:ext cx="2997200" cy="1781979"/>
          </a:xfr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708FFA5-E81C-4FD0-970D-C71D36C8D36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7"/>
          <a:srcRect t="4266" b="4266"/>
          <a:stretch/>
        </p:blipFill>
        <p:spPr>
          <a:xfrm>
            <a:off x="736600" y="4479925"/>
            <a:ext cx="2997200" cy="1781979"/>
          </a:xfr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AFBBF42-7056-4477-896E-1E8073CB4729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8"/>
          <a:srcRect t="10363" b="10363"/>
          <a:stretch/>
        </p:blipFill>
        <p:spPr>
          <a:xfrm>
            <a:off x="4051300" y="4479925"/>
            <a:ext cx="2997200" cy="1781979"/>
          </a:xfrm>
        </p:spPr>
      </p:pic>
      <p:sp>
        <p:nvSpPr>
          <p:cNvPr id="13" name="Объект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000" y="1263841"/>
            <a:ext cx="4445001" cy="4636392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ru-RU" sz="1500" dirty="0"/>
              <a:t>    Самый простой и дешевый вариант транспортеров, с различным типом рабочих лент. Могут быть цельные, ручейковые. По типу поддержки продукта – с боковым пассивным ограждением, либо с боковыми дополнительными лентами, которые не позволяет продукту упасть.</a:t>
            </a:r>
          </a:p>
          <a:p>
            <a:pPr marL="0" indent="0" rtl="0">
              <a:buNone/>
            </a:pPr>
            <a:r>
              <a:rPr lang="ru-RU" sz="1500" dirty="0"/>
              <a:t>     Состав применяемых лент очень большой, от ПВХ на основе подкладки из материала, до полиуретана с уменьшенными звуковыми диапазонами.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9F2A82-A1C3-4571-9ED3-A0EC07989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8336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z="2800" b="1" dirty="0"/>
              <a:t>Ролики и </a:t>
            </a:r>
            <a:br>
              <a:rPr lang="ru-RU" sz="2800" b="1" dirty="0"/>
            </a:br>
            <a:r>
              <a:rPr lang="ru-RU" sz="2800" b="1" dirty="0"/>
              <a:t>мотор-барабаны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11BDE68-0A80-4D82-92C3-76544DD8F07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9528" r="9528"/>
          <a:stretch/>
        </p:blipFill>
        <p:spPr>
          <a:xfrm>
            <a:off x="736600" y="365125"/>
            <a:ext cx="2997200" cy="1781979"/>
          </a:xfr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40533F4-86F2-4B1E-96A3-2FA4F436D3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5431" b="5431"/>
          <a:stretch/>
        </p:blipFill>
        <p:spPr>
          <a:xfrm>
            <a:off x="4051300" y="365125"/>
            <a:ext cx="2997200" cy="1781979"/>
          </a:xfr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8BC2A5A-7F05-4444-8281-26D53119418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t="5409" b="5409"/>
          <a:stretch/>
        </p:blipFill>
        <p:spPr>
          <a:xfrm>
            <a:off x="736600" y="2422525"/>
            <a:ext cx="2997200" cy="1781979"/>
          </a:xfr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F3616EE-41A1-44FC-B25A-038F0C3213D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 t="10363" b="10363"/>
          <a:stretch/>
        </p:blipFill>
        <p:spPr>
          <a:xfrm>
            <a:off x="4051300" y="2422525"/>
            <a:ext cx="2997200" cy="1781979"/>
          </a:xfr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708FFA5-E81C-4FD0-970D-C71D36C8D36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7"/>
          <a:srcRect l="5148" r="5148"/>
          <a:stretch/>
        </p:blipFill>
        <p:spPr>
          <a:xfrm>
            <a:off x="736600" y="4479925"/>
            <a:ext cx="2997200" cy="1781979"/>
          </a:xfr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AFBBF42-7056-4477-896E-1E8073CB4729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8"/>
          <a:srcRect l="2827" r="2827"/>
          <a:stretch/>
        </p:blipFill>
        <p:spPr>
          <a:xfrm>
            <a:off x="4051300" y="4479925"/>
            <a:ext cx="2997200" cy="1781979"/>
          </a:xfrm>
        </p:spPr>
      </p:pic>
      <p:sp>
        <p:nvSpPr>
          <p:cNvPr id="13" name="Объект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000" y="1263841"/>
            <a:ext cx="4445001" cy="4636392"/>
          </a:xfrm>
        </p:spPr>
        <p:txBody>
          <a:bodyPr rtlCol="0">
            <a:normAutofit fontScale="92500" lnSpcReduction="10000"/>
          </a:bodyPr>
          <a:lstStyle/>
          <a:p>
            <a:pPr marL="0" indent="0" rtl="0">
              <a:buNone/>
            </a:pPr>
            <a:r>
              <a:rPr lang="ru-RU" sz="1500" dirty="0"/>
              <a:t>    Очень часто при конвейерном производстве возникает необходимость перемещать продукт в первичной упаковке, где не требуется точность позиционирования. В таких случаях применяются гравитационные или приводные роликовые транспортеры. </a:t>
            </a:r>
          </a:p>
          <a:p>
            <a:pPr marL="0" indent="0" rtl="0">
              <a:buNone/>
            </a:pPr>
            <a:r>
              <a:rPr lang="ru-RU" sz="1500" dirty="0"/>
              <a:t>     Гравитационные транспортеры используют, как правило там, где есть перепад высот, при этом ролики могут быть как металлические, так и пластиковые. В таком случае продукт сам перемещается под действием своей массы, ролики вращаются свободно.</a:t>
            </a:r>
          </a:p>
          <a:p>
            <a:pPr marL="0" indent="0" rtl="0">
              <a:buNone/>
            </a:pPr>
            <a:r>
              <a:rPr lang="ru-RU" sz="1500" dirty="0"/>
              <a:t>   Приводные ролики могут принимать вращение от привода по «классической» схеме от мотор-редуктора, либо с применением мотор-барабана, где привод же вмонтирован в корпус ролика.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9F2A82-A1C3-4571-9ED3-A0EC07989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016008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420186_TF55661986_Win32.potx" id="{CD15748E-2BD1-4153-9F9E-4A2AFD190D23}" vid="{9DB7977E-36C5-47A2-8C77-71D748A85CDC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Техническая презентация</Template>
  <TotalTime>241</TotalTime>
  <Words>1067</Words>
  <Application>Microsoft Office PowerPoint</Application>
  <PresentationFormat>Широкоэкранный</PresentationFormat>
  <Paragraphs>126</Paragraphs>
  <Slides>18</Slides>
  <Notes>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Wingdings</vt:lpstr>
      <vt:lpstr>Тема Office</vt:lpstr>
      <vt:lpstr>METRA TECHNOLOGY GROUP</vt:lpstr>
      <vt:lpstr>СОДЕРЖАНИЕ</vt:lpstr>
      <vt:lpstr>ВВЕДЕНИЕ</vt:lpstr>
      <vt:lpstr>Типы траспортерных систем</vt:lpstr>
      <vt:lpstr>Основные типы транспортеров</vt:lpstr>
      <vt:lpstr>пластинчатая цепь</vt:lpstr>
      <vt:lpstr>Модульная лента</vt:lpstr>
      <vt:lpstr>Лента гибкая</vt:lpstr>
      <vt:lpstr>Ролики и  мотор-барабаны</vt:lpstr>
      <vt:lpstr>Рольганги приводные</vt:lpstr>
      <vt:lpstr>Рольганги гравитационные</vt:lpstr>
      <vt:lpstr>Лифты и поворотные столы</vt:lpstr>
      <vt:lpstr>Цепные транспортеры</vt:lpstr>
      <vt:lpstr>ЧЕквейеры</vt:lpstr>
      <vt:lpstr>Различные варианты</vt:lpstr>
      <vt:lpstr>Разработки по направлению</vt:lpstr>
      <vt:lpstr>Наши возможности</vt:lpstr>
      <vt:lpstr>СПАСИБО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METRA TECHNOLOGY GROUP</dc:title>
  <dc:creator>Гайтян Роберт</dc:creator>
  <cp:lastModifiedBy>Гайтян Роберт</cp:lastModifiedBy>
  <cp:revision>35</cp:revision>
  <dcterms:created xsi:type="dcterms:W3CDTF">2021-12-13T10:18:57Z</dcterms:created>
  <dcterms:modified xsi:type="dcterms:W3CDTF">2021-12-17T06:55:22Z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